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160000" cy="24028400"/>
  <p:notesSz cx="6858000" cy="9144000"/>
  <p:embeddedFontLst>
    <p:embeddedFont>
      <p:font typeface="Calibri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464383"/>
            <a:ext cx="8636000" cy="51505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616093"/>
            <a:ext cx="7112000" cy="61405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962255"/>
            <a:ext cx="2286000" cy="205020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962255"/>
            <a:ext cx="6688667" cy="205020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5440477"/>
            <a:ext cx="8636000" cy="47723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10184263"/>
            <a:ext cx="8636000" cy="52562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5606632"/>
            <a:ext cx="4487333" cy="158576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5606632"/>
            <a:ext cx="4487333" cy="158576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378581"/>
            <a:ext cx="4489098" cy="22415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7620118"/>
            <a:ext cx="4489098" cy="138441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5378581"/>
            <a:ext cx="4490861" cy="22415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7620118"/>
            <a:ext cx="4490861" cy="138441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956686"/>
            <a:ext cx="3342570" cy="40714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956691"/>
            <a:ext cx="5679722" cy="205075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028170"/>
            <a:ext cx="3342570" cy="164360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6819880"/>
            <a:ext cx="6096000" cy="19856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2146982"/>
            <a:ext cx="6096000" cy="14417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8805562"/>
            <a:ext cx="6096000" cy="28199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962250"/>
            <a:ext cx="9144000" cy="400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606632"/>
            <a:ext cx="9144000" cy="1585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22270772"/>
            <a:ext cx="2370667" cy="1279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E947C-935E-489C-B9C5-4244592382B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22270772"/>
            <a:ext cx="3217333" cy="1279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22270772"/>
            <a:ext cx="2370667" cy="1279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1ABAB-90BD-4852-8C67-C2EC6AD44E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modo.com/hom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500" y="736600"/>
            <a:ext cx="8051800" cy="32470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b="1" smtClean="0">
                <a:solidFill>
                  <a:srgbClr val="FFFFFF"/>
                </a:solidFill>
                <a:latin typeface="Arial - 36"/>
              </a:rPr>
              <a:t>NATURE OF SCIENCE</a:t>
            </a:r>
          </a:p>
          <a:p>
            <a:endParaRPr lang="en-US" sz="2700" b="1" smtClean="0">
              <a:solidFill>
                <a:srgbClr val="FFFFFF"/>
              </a:solidFill>
              <a:latin typeface="Arial - 36"/>
            </a:endParaRPr>
          </a:p>
          <a:p>
            <a:endParaRPr lang="en-US" sz="2700" b="1" smtClean="0">
              <a:solidFill>
                <a:srgbClr val="FFFFFF"/>
              </a:solidFill>
              <a:latin typeface="Arial - 36"/>
            </a:endParaRPr>
          </a:p>
          <a:p>
            <a:endParaRPr lang="en-US" sz="2700" b="1" smtClean="0">
              <a:solidFill>
                <a:srgbClr val="FFFFFF"/>
              </a:solidFill>
              <a:latin typeface="Arial - 36"/>
            </a:endParaRPr>
          </a:p>
          <a:p>
            <a:r>
              <a:rPr lang="en-US" sz="2700" b="1" smtClean="0">
                <a:solidFill>
                  <a:srgbClr val="FFFFFF"/>
                </a:solidFill>
                <a:latin typeface="Arial - 36"/>
              </a:rPr>
              <a:t>·</a:t>
            </a:r>
            <a:r>
              <a:rPr lang="en-US" sz="2100" smtClean="0">
                <a:solidFill>
                  <a:srgbClr val="FFFFFF"/>
                </a:solidFill>
                <a:latin typeface="Arial - 28"/>
              </a:rPr>
              <a:t>Each team must respond to each of the 3 Essential Questions.</a:t>
            </a:r>
          </a:p>
          <a:p>
            <a:endParaRPr lang="en-US" sz="2100" smtClean="0">
              <a:solidFill>
                <a:srgbClr val="FFFFFF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FFFFFF"/>
                </a:solidFill>
                <a:latin typeface="Arial - 28"/>
              </a:rPr>
              <a:t>·At least 2 members of each team must reply to at least 2 other team's responses. ( a total of 4 replies)</a:t>
            </a:r>
            <a:endParaRPr lang="en-US" sz="2100">
              <a:solidFill>
                <a:srgbClr val="FFFFFF"/>
              </a:solidFill>
              <a:latin typeface="Arial - 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5900"/>
            <a:ext cx="10337800" cy="7540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300" b="1" smtClean="0">
                <a:solidFill>
                  <a:srgbClr val="FFFF00"/>
                </a:solidFill>
                <a:latin typeface="Calibri - 58"/>
              </a:rPr>
              <a:t>Scientific Knowledge is…</a:t>
            </a:r>
            <a:endParaRPr lang="en-US" sz="4300" b="1">
              <a:solidFill>
                <a:srgbClr val="FFFF00"/>
              </a:solidFill>
              <a:latin typeface="Calibri - 5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" y="1041400"/>
            <a:ext cx="103378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FFFF"/>
                </a:solidFill>
                <a:latin typeface="Symbol - 36"/>
              </a:rPr>
              <a:t>·</a:t>
            </a:r>
            <a:r>
              <a:rPr lang="en-US" sz="2700" b="1" smtClean="0">
                <a:solidFill>
                  <a:srgbClr val="FFFFFF"/>
                </a:solidFill>
                <a:latin typeface="Calibri - 36"/>
              </a:rPr>
              <a:t>Tentative (subject to change)</a:t>
            </a:r>
          </a:p>
          <a:p>
            <a:r>
              <a:rPr lang="en-US" sz="2700" b="1" smtClean="0">
                <a:solidFill>
                  <a:srgbClr val="FFFFFF"/>
                </a:solidFill>
                <a:latin typeface="Calibri - 36"/>
              </a:rPr>
              <a:t>·Empirically based (based on and/or derived from observations of the natural world)</a:t>
            </a:r>
          </a:p>
          <a:p>
            <a:r>
              <a:rPr lang="en-US" sz="2700" b="1" smtClean="0">
                <a:solidFill>
                  <a:srgbClr val="FFFFFF"/>
                </a:solidFill>
                <a:latin typeface="Calibri - 36"/>
              </a:rPr>
              <a:t>·Subjective</a:t>
            </a:r>
          </a:p>
          <a:p>
            <a:r>
              <a:rPr lang="en-US" sz="2700" b="1" smtClean="0">
                <a:solidFill>
                  <a:srgbClr val="FFFFFF"/>
                </a:solidFill>
                <a:latin typeface="Calibri - 36"/>
              </a:rPr>
              <a:t>·Necessarily involves human inference, imagination, and creativity</a:t>
            </a:r>
          </a:p>
          <a:p>
            <a:r>
              <a:rPr lang="en-US" sz="2700" b="1" smtClean="0">
                <a:solidFill>
                  <a:srgbClr val="FFFFFF"/>
                </a:solidFill>
                <a:latin typeface="Calibri - 36"/>
              </a:rPr>
              <a:t>·Socially and culturally embedded</a:t>
            </a:r>
          </a:p>
          <a:p>
            <a:r>
              <a:rPr lang="en-US" sz="2700" b="1" smtClean="0">
                <a:solidFill>
                  <a:srgbClr val="FFFFFF"/>
                </a:solidFill>
                <a:latin typeface="Calibri - 36"/>
              </a:rPr>
              <a:t>·Reproducible</a:t>
            </a:r>
            <a:endParaRPr lang="en-US" sz="2700" b="1">
              <a:solidFill>
                <a:srgbClr val="FFFFFF"/>
              </a:solidFill>
              <a:latin typeface="Calibri - 36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10287000" cy="7540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300" b="1" smtClean="0">
                <a:solidFill>
                  <a:srgbClr val="FFFF00"/>
                </a:solidFill>
                <a:latin typeface="Calibri - 58"/>
              </a:rPr>
              <a:t>Science has 3 Aspects</a:t>
            </a:r>
            <a:endParaRPr lang="en-US" sz="4300" b="1">
              <a:solidFill>
                <a:srgbClr val="FFFF00"/>
              </a:solidFill>
              <a:latin typeface="Calibri - 5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" y="5168900"/>
            <a:ext cx="10287000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mtClean="0"/>
          </a:p>
          <a:p>
            <a:r>
              <a:rPr lang="en-US" smtClean="0"/>
              <a:t>*</a:t>
            </a:r>
            <a:r>
              <a:rPr lang="en-US" sz="2700" b="1" i="1" smtClean="0">
                <a:solidFill>
                  <a:srgbClr val="FFFF00"/>
                </a:solidFill>
                <a:latin typeface="Calibri - 37"/>
              </a:rPr>
              <a:t>Scientific knowledge is not provable in an absolute sense, objective, and devoid of creativity and human imagination.</a:t>
            </a:r>
            <a:r>
              <a:rPr lang="en-US" sz="2700" b="1" smtClean="0">
                <a:solidFill>
                  <a:srgbClr val="FFFF00"/>
                </a:solidFill>
                <a:latin typeface="Calibri - 37"/>
              </a:rPr>
              <a:t> </a:t>
            </a:r>
            <a:endParaRPr lang="en-US" sz="2700" b="1">
              <a:solidFill>
                <a:srgbClr val="FFFF00"/>
              </a:solidFill>
              <a:latin typeface="Calibri - 3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00" y="1409700"/>
            <a:ext cx="5257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FFFF"/>
                </a:solidFill>
                <a:latin typeface="Symbol - 37"/>
              </a:rPr>
              <a:t>·</a:t>
            </a:r>
            <a:r>
              <a:rPr lang="en-US" sz="2700" b="1" smtClean="0">
                <a:solidFill>
                  <a:srgbClr val="FFFFFF"/>
                </a:solidFill>
                <a:latin typeface="Calibri - 37"/>
              </a:rPr>
              <a:t>A Body of Knowledge</a:t>
            </a:r>
            <a:endParaRPr lang="en-US" sz="2700" b="1">
              <a:solidFill>
                <a:srgbClr val="FFFFFF"/>
              </a:solidFill>
              <a:latin typeface="Calibri - 3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200" y="2438400"/>
            <a:ext cx="5130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FFFF"/>
                </a:solidFill>
                <a:latin typeface="Symbol - 37"/>
              </a:rPr>
              <a:t>·</a:t>
            </a:r>
            <a:r>
              <a:rPr lang="en-US" sz="2700" b="1" smtClean="0">
                <a:solidFill>
                  <a:srgbClr val="FFFFFF"/>
                </a:solidFill>
                <a:latin typeface="Calibri - 37"/>
              </a:rPr>
              <a:t>A Process or Method</a:t>
            </a:r>
            <a:endParaRPr lang="en-US" sz="2700" b="1">
              <a:solidFill>
                <a:srgbClr val="FFFFFF"/>
              </a:solidFill>
              <a:latin typeface="Calibri - 3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200" y="3365500"/>
            <a:ext cx="102870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smtClean="0">
                <a:solidFill>
                  <a:srgbClr val="FFFFFF"/>
                </a:solidFill>
                <a:latin typeface="Calibri - 37"/>
              </a:rPr>
              <a:t>A way of constructing knowledge about the natural world (i.e., NOS) that distinguishes it from other disciplines or ways of knowing.</a:t>
            </a:r>
            <a:endParaRPr lang="en-US" sz="2700" b="1">
              <a:solidFill>
                <a:srgbClr val="FFFFFF"/>
              </a:solidFill>
              <a:latin typeface="Calibri - 37"/>
            </a:endParaRPr>
          </a:p>
        </p:txBody>
      </p:sp>
      <p:pic>
        <p:nvPicPr>
          <p:cNvPr id="7" name="Picture 6" descr="NBKTemp.png"/>
          <p:cNvPicPr>
            <a:picLocks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750" y="15684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 descr="NBKTemp(24799).png"/>
          <p:cNvPicPr>
            <a:picLocks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750" y="26352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 descr="NBKTemp(20829).png"/>
          <p:cNvPicPr>
            <a:picLocks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450" y="35623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" name="Picture 9" descr="NBKTemp(8627).png"/>
          <p:cNvPicPr>
            <a:picLocks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4450" y="60642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102870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900" b="1" smtClean="0">
                <a:solidFill>
                  <a:srgbClr val="FFFF00"/>
                </a:solidFill>
                <a:latin typeface="Calibri - 53"/>
              </a:rPr>
              <a:t>How are facts, laws, theories, and hypotheses related?</a:t>
            </a:r>
            <a:endParaRPr lang="en-US" sz="3900" b="1">
              <a:solidFill>
                <a:srgbClr val="FFFF00"/>
              </a:solidFill>
              <a:latin typeface="Calibri - 5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100" y="4927600"/>
            <a:ext cx="10287000" cy="10464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100" smtClean="0">
                <a:solidFill>
                  <a:srgbClr val="FFC0CB"/>
                </a:solidFill>
                <a:latin typeface="Symbol - 42"/>
              </a:rPr>
              <a:t>·</a:t>
            </a:r>
            <a:r>
              <a:rPr lang="en-US" sz="3100" b="1" smtClean="0">
                <a:solidFill>
                  <a:srgbClr val="FFC0CB"/>
                </a:solidFill>
                <a:latin typeface="Calibri - 42"/>
              </a:rPr>
              <a:t>Is there a linear relationship? If so or not, why?</a:t>
            </a:r>
          </a:p>
          <a:p>
            <a:r>
              <a:rPr lang="en-US" sz="3100" b="1" smtClean="0">
                <a:solidFill>
                  <a:srgbClr val="FFC0CB"/>
                </a:solidFill>
                <a:latin typeface="Calibri - 42"/>
              </a:rPr>
              <a:t>·Remember there is not one scientific method.</a:t>
            </a:r>
            <a:endParaRPr lang="en-US" sz="3100" b="1">
              <a:solidFill>
                <a:srgbClr val="FFC0CB"/>
              </a:solidFill>
              <a:latin typeface="Calibri - 4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300" y="2032000"/>
            <a:ext cx="9118600" cy="10464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100" smtClean="0">
                <a:solidFill>
                  <a:srgbClr val="FFFFFF"/>
                </a:solidFill>
                <a:latin typeface="Symbol - 42"/>
              </a:rPr>
              <a:t>·</a:t>
            </a:r>
            <a:r>
              <a:rPr lang="en-US" sz="3100" b="1" smtClean="0">
                <a:solidFill>
                  <a:srgbClr val="FFFFFF"/>
                </a:solidFill>
                <a:latin typeface="Calibri - 42"/>
              </a:rPr>
              <a:t>Can you define each one? </a:t>
            </a:r>
          </a:p>
          <a:p>
            <a:r>
              <a:rPr lang="en-US" sz="3100" b="1" smtClean="0">
                <a:solidFill>
                  <a:srgbClr val="FFFFFF"/>
                </a:solidFill>
                <a:latin typeface="Calibri - 42"/>
              </a:rPr>
              <a:t>·Make sure you don’t confuse these.</a:t>
            </a:r>
            <a:endParaRPr lang="en-US" sz="3100" b="1">
              <a:solidFill>
                <a:srgbClr val="FFFFFF"/>
              </a:solidFill>
              <a:latin typeface="Calibri - 42"/>
            </a:endParaRPr>
          </a:p>
        </p:txBody>
      </p:sp>
      <p:pic>
        <p:nvPicPr>
          <p:cNvPr id="5" name="Picture 4" descr="NBKTemp(10928).png"/>
          <p:cNvPicPr>
            <a:picLocks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50" y="20383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NBKTemp(17266).png"/>
          <p:cNvPicPr>
            <a:picLocks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57150" y="50863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 descr="clipboard(1).png">
            <a:hlinkClick r:id="rId3"/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1000" y="1435100"/>
            <a:ext cx="1644015" cy="12729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30300"/>
            <a:ext cx="10287000" cy="59093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b="1" smtClean="0">
                <a:solidFill>
                  <a:srgbClr val="FFFF00"/>
                </a:solidFill>
                <a:latin typeface="Calibri - 24"/>
              </a:rPr>
              <a:t>Law</a:t>
            </a:r>
          </a:p>
          <a:p>
            <a:r>
              <a:rPr lang="en-US" b="1" smtClean="0">
                <a:solidFill>
                  <a:srgbClr val="FFFF00"/>
                </a:solidFill>
                <a:latin typeface="Calibri - 24"/>
              </a:rPr>
              <a:t> </a:t>
            </a:r>
          </a:p>
          <a:p>
            <a:pPr algn="ctr"/>
            <a:r>
              <a:rPr lang="en-US" b="1" smtClean="0">
                <a:solidFill>
                  <a:srgbClr val="FFFF00"/>
                </a:solidFill>
                <a:latin typeface="Calibri - 24"/>
              </a:rPr>
              <a:t> </a:t>
            </a:r>
          </a:p>
          <a:p>
            <a:r>
              <a:rPr lang="en-US" b="1" smtClean="0">
                <a:solidFill>
                  <a:srgbClr val="FFFF00"/>
                </a:solidFill>
                <a:latin typeface="Calibri - 24"/>
              </a:rPr>
              <a:t> </a:t>
            </a:r>
          </a:p>
          <a:p>
            <a:pPr algn="ctr"/>
            <a:endParaRPr lang="en-US" b="1" smtClean="0">
              <a:solidFill>
                <a:srgbClr val="FFFF00"/>
              </a:solidFill>
              <a:latin typeface="Calibri - 24"/>
            </a:endParaRPr>
          </a:p>
          <a:p>
            <a:pPr algn="ctr"/>
            <a:endParaRPr lang="en-US" b="1" smtClean="0">
              <a:solidFill>
                <a:srgbClr val="FFFF00"/>
              </a:solidFill>
              <a:latin typeface="Calibri - 24"/>
            </a:endParaRPr>
          </a:p>
          <a:p>
            <a:pPr algn="ctr"/>
            <a:r>
              <a:rPr lang="en-US" b="1" smtClean="0">
                <a:solidFill>
                  <a:srgbClr val="FFFF00"/>
                </a:solidFill>
                <a:latin typeface="Calibri - 24"/>
              </a:rPr>
              <a:t>Theory</a:t>
            </a:r>
          </a:p>
          <a:p>
            <a:r>
              <a:rPr lang="en-US" b="1" smtClean="0">
                <a:solidFill>
                  <a:srgbClr val="FFFF00"/>
                </a:solidFill>
                <a:latin typeface="Calibri - 24"/>
              </a:rPr>
              <a:t> </a:t>
            </a:r>
          </a:p>
          <a:p>
            <a:r>
              <a:rPr lang="en-US" b="1" smtClean="0">
                <a:solidFill>
                  <a:srgbClr val="FFFF00"/>
                </a:solidFill>
                <a:latin typeface="Calibri - 24"/>
              </a:rPr>
              <a:t> </a:t>
            </a:r>
          </a:p>
          <a:p>
            <a:endParaRPr lang="en-US" b="1" smtClean="0">
              <a:solidFill>
                <a:srgbClr val="FFFF00"/>
              </a:solidFill>
              <a:latin typeface="Calibri - 24"/>
            </a:endParaRPr>
          </a:p>
          <a:p>
            <a:endParaRPr lang="en-US" b="1" smtClean="0">
              <a:solidFill>
                <a:srgbClr val="FFFF00"/>
              </a:solidFill>
              <a:latin typeface="Calibri - 24"/>
            </a:endParaRPr>
          </a:p>
          <a:p>
            <a:r>
              <a:rPr lang="en-US" b="1" smtClean="0">
                <a:solidFill>
                  <a:srgbClr val="FFFF00"/>
                </a:solidFill>
                <a:latin typeface="Calibri - 24"/>
              </a:rPr>
              <a:t> </a:t>
            </a:r>
          </a:p>
          <a:p>
            <a:pPr algn="ctr"/>
            <a:endParaRPr lang="en-US" b="1" smtClean="0">
              <a:solidFill>
                <a:srgbClr val="FFFF00"/>
              </a:solidFill>
              <a:latin typeface="Calibri - 24"/>
            </a:endParaRPr>
          </a:p>
          <a:p>
            <a:pPr algn="ctr"/>
            <a:r>
              <a:rPr lang="en-US" b="1" smtClean="0">
                <a:solidFill>
                  <a:srgbClr val="FFFF00"/>
                </a:solidFill>
                <a:latin typeface="Calibri - 24"/>
              </a:rPr>
              <a:t>Hypothesis</a:t>
            </a:r>
          </a:p>
          <a:p>
            <a:r>
              <a:rPr lang="en-US" b="1" smtClean="0">
                <a:solidFill>
                  <a:srgbClr val="FFFF00"/>
                </a:solidFill>
                <a:latin typeface="Calibri - 24"/>
              </a:rPr>
              <a:t> </a:t>
            </a:r>
          </a:p>
          <a:p>
            <a:r>
              <a:rPr lang="en-US" b="1" smtClean="0">
                <a:solidFill>
                  <a:srgbClr val="FFFF00"/>
                </a:solidFill>
                <a:latin typeface="Calibri - 24"/>
              </a:rPr>
              <a:t> </a:t>
            </a:r>
          </a:p>
          <a:p>
            <a:endParaRPr lang="en-US" b="1" smtClean="0">
              <a:solidFill>
                <a:srgbClr val="FFFF00"/>
              </a:solidFill>
              <a:latin typeface="Calibri - 24"/>
            </a:endParaRPr>
          </a:p>
          <a:p>
            <a:endParaRPr lang="en-US" b="1" smtClean="0">
              <a:solidFill>
                <a:srgbClr val="FFFF00"/>
              </a:solidFill>
              <a:latin typeface="Calibri - 24"/>
            </a:endParaRPr>
          </a:p>
          <a:p>
            <a:pPr algn="ctr"/>
            <a:r>
              <a:rPr lang="en-US" b="1" smtClean="0">
                <a:solidFill>
                  <a:srgbClr val="FFFF00"/>
                </a:solidFill>
                <a:latin typeface="Calibri - 24"/>
              </a:rPr>
              <a:t> Observations</a:t>
            </a:r>
          </a:p>
          <a:p>
            <a:r>
              <a:rPr lang="en-US" b="1" smtClean="0">
                <a:solidFill>
                  <a:srgbClr val="FFFF00"/>
                </a:solidFill>
                <a:latin typeface="Calibri - 24"/>
              </a:rPr>
              <a:t> </a:t>
            </a:r>
          </a:p>
          <a:p>
            <a:pPr algn="ctr"/>
            <a:r>
              <a:rPr lang="en-US" b="1" smtClean="0">
                <a:solidFill>
                  <a:srgbClr val="FFFF00"/>
                </a:solidFill>
                <a:latin typeface="Calibri - 24"/>
              </a:rPr>
              <a:t> </a:t>
            </a:r>
            <a:endParaRPr lang="en-US" b="1">
              <a:solidFill>
                <a:srgbClr val="FFFF00"/>
              </a:solidFill>
              <a:latin typeface="Calibri - 24"/>
            </a:endParaRPr>
          </a:p>
        </p:txBody>
      </p:sp>
      <p:pic>
        <p:nvPicPr>
          <p:cNvPr id="3" name="Picture 2" descr="MSOfficePNG(4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7800" y="1562100"/>
            <a:ext cx="1143000" cy="990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MSOfficePNG(4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9700" y="4165600"/>
            <a:ext cx="1143000" cy="990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MSOfficePNG(5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13200" y="6375400"/>
            <a:ext cx="977900" cy="850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0" y="0"/>
            <a:ext cx="102870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100" u="sng" smtClean="0">
                <a:solidFill>
                  <a:srgbClr val="FF0000"/>
                </a:solidFill>
                <a:latin typeface="Calibri - 28"/>
              </a:rPr>
              <a:t>Misconceived Notion of the Relationship of the</a:t>
            </a:r>
          </a:p>
          <a:p>
            <a:pPr algn="ctr"/>
            <a:r>
              <a:rPr lang="en-US" sz="2100" u="sng" smtClean="0">
                <a:solidFill>
                  <a:srgbClr val="FF0000"/>
                </a:solidFill>
                <a:latin typeface="Calibri - 28"/>
              </a:rPr>
              <a:t>Categories of Scientific Knowledge</a:t>
            </a:r>
            <a:endParaRPr lang="en-US" sz="2100" u="sng">
              <a:solidFill>
                <a:srgbClr val="FF0000"/>
              </a:solidFill>
              <a:latin typeface="Calibri - 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SOfficePNG(6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7500" y="-3314700"/>
            <a:ext cx="10160000" cy="132419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2900"/>
            <a:ext cx="102870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FF00"/>
                </a:solidFill>
                <a:latin typeface="Symbol - 37"/>
              </a:rPr>
              <a:t>·</a:t>
            </a:r>
            <a:r>
              <a:rPr lang="en-US" sz="2700" b="1" smtClean="0">
                <a:solidFill>
                  <a:srgbClr val="FFFF00"/>
                </a:solidFill>
                <a:latin typeface="Calibri - 37"/>
              </a:rPr>
              <a:t>Laws </a:t>
            </a:r>
            <a:r>
              <a:rPr lang="en-US" sz="2700" b="1" smtClean="0">
                <a:solidFill>
                  <a:srgbClr val="FFFFFF"/>
                </a:solidFill>
                <a:latin typeface="Calibri - 37"/>
              </a:rPr>
              <a:t>are far-reaching statements of universal relationships related to some aspect of the natural world. </a:t>
            </a:r>
          </a:p>
          <a:p>
            <a:r>
              <a:rPr lang="en-US" sz="2700" b="1" smtClean="0">
                <a:solidFill>
                  <a:srgbClr val="FFFFFF"/>
                </a:solidFill>
                <a:latin typeface="Calibri - 37"/>
              </a:rPr>
              <a:t>	</a:t>
            </a:r>
          </a:p>
          <a:p>
            <a:r>
              <a:rPr lang="en-US" sz="2700" b="1" smtClean="0">
                <a:solidFill>
                  <a:srgbClr val="FFFFFF"/>
                </a:solidFill>
                <a:latin typeface="Calibri - 37"/>
              </a:rPr>
              <a:t>	</a:t>
            </a:r>
          </a:p>
          <a:p>
            <a:r>
              <a:rPr lang="en-US" sz="2700" b="1" smtClean="0">
                <a:solidFill>
                  <a:srgbClr val="FFFFFF"/>
                </a:solidFill>
                <a:latin typeface="Calibri - 37"/>
              </a:rPr>
              <a:t>	</a:t>
            </a:r>
            <a:endParaRPr lang="en-US" sz="2700" b="1">
              <a:solidFill>
                <a:srgbClr val="FFFFFF"/>
              </a:solidFill>
              <a:latin typeface="Calibri - 3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10287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smtClean="0">
                <a:solidFill>
                  <a:srgbClr val="FFC0CB"/>
                </a:solidFill>
                <a:latin typeface="Calibri - 37"/>
              </a:rPr>
              <a:t>It is usually in the form of a mathematical equation. </a:t>
            </a:r>
            <a:endParaRPr lang="en-US" sz="2700" b="1">
              <a:solidFill>
                <a:srgbClr val="FFC0CB"/>
              </a:solidFill>
              <a:latin typeface="Calibri - 3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52800"/>
            <a:ext cx="10287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smtClean="0">
                <a:solidFill>
                  <a:srgbClr val="FFFF00"/>
                </a:solidFill>
                <a:latin typeface="Calibri - 37"/>
              </a:rPr>
              <a:t>Theories </a:t>
            </a:r>
            <a:r>
              <a:rPr lang="en-US" sz="2700" smtClean="0">
                <a:solidFill>
                  <a:srgbClr val="FFFFFF"/>
                </a:solidFill>
                <a:latin typeface="Calibri - 37"/>
              </a:rPr>
              <a:t>are justifiable </a:t>
            </a:r>
            <a:r>
              <a:rPr lang="en-US" sz="2700" i="1" u="sng" smtClean="0">
                <a:solidFill>
                  <a:srgbClr val="FFFFFF"/>
                </a:solidFill>
                <a:latin typeface="Calibri - 37"/>
              </a:rPr>
              <a:t>explanations </a:t>
            </a:r>
            <a:r>
              <a:rPr lang="en-US" sz="2700" smtClean="0">
                <a:solidFill>
                  <a:srgbClr val="FFFFFF"/>
                </a:solidFill>
                <a:latin typeface="Calibri - 37"/>
              </a:rPr>
              <a:t>of facts, laws, and tested hypotheses.</a:t>
            </a:r>
            <a:r>
              <a:rPr lang="en-US" sz="2700" smtClean="0">
                <a:solidFill>
                  <a:srgbClr val="000000"/>
                </a:solidFill>
                <a:latin typeface="Calibri - 37"/>
              </a:rPr>
              <a:t> </a:t>
            </a:r>
            <a:endParaRPr lang="en-US" sz="2700">
              <a:solidFill>
                <a:srgbClr val="000000"/>
              </a:solidFill>
              <a:latin typeface="Calibri - 3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0" y="5016500"/>
            <a:ext cx="102870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smtClean="0">
                <a:solidFill>
                  <a:srgbClr val="FFFF00"/>
                </a:solidFill>
                <a:latin typeface="Calibri - 37"/>
              </a:rPr>
              <a:t>Theories</a:t>
            </a:r>
            <a:r>
              <a:rPr lang="en-US" sz="2700" b="1" u="sng" smtClean="0">
                <a:solidFill>
                  <a:srgbClr val="FFFF00"/>
                </a:solidFill>
                <a:latin typeface="Calibri - 37"/>
              </a:rPr>
              <a:t> </a:t>
            </a:r>
            <a:r>
              <a:rPr lang="en-US" sz="2700" b="1" u="sng" smtClean="0">
                <a:solidFill>
                  <a:srgbClr val="FFFFFF"/>
                </a:solidFill>
                <a:latin typeface="Calibri - 37"/>
              </a:rPr>
              <a:t>DO NOT </a:t>
            </a:r>
            <a:r>
              <a:rPr lang="en-US" sz="2700" b="1" smtClean="0">
                <a:solidFill>
                  <a:srgbClr val="FFFFFF"/>
                </a:solidFill>
                <a:latin typeface="Calibri - 37"/>
              </a:rPr>
              <a:t>become</a:t>
            </a:r>
            <a:r>
              <a:rPr lang="en-US" sz="2700" b="1" smtClean="0">
                <a:solidFill>
                  <a:srgbClr val="000000"/>
                </a:solidFill>
                <a:latin typeface="Calibri - 37"/>
              </a:rPr>
              <a:t> </a:t>
            </a:r>
            <a:r>
              <a:rPr lang="en-US" sz="2700" b="1" smtClean="0">
                <a:solidFill>
                  <a:srgbClr val="FFC0CB"/>
                </a:solidFill>
                <a:latin typeface="Calibri - 37"/>
              </a:rPr>
              <a:t>laws</a:t>
            </a:r>
            <a:r>
              <a:rPr lang="en-US" sz="2700" b="1" smtClean="0">
                <a:solidFill>
                  <a:srgbClr val="FFFFFF"/>
                </a:solidFill>
                <a:latin typeface="Calibri - 37"/>
              </a:rPr>
              <a:t> even with additional evidence; they explain laws, but not all laws have corresponding theories.</a:t>
            </a:r>
            <a:r>
              <a:rPr lang="en-US" sz="2700" b="1" smtClean="0">
                <a:solidFill>
                  <a:srgbClr val="000000"/>
                </a:solidFill>
                <a:latin typeface="Calibri - 37"/>
              </a:rPr>
              <a:t>  </a:t>
            </a:r>
            <a:endParaRPr lang="en-US" sz="2700" b="1">
              <a:solidFill>
                <a:srgbClr val="000000"/>
              </a:solidFill>
              <a:latin typeface="Calibri - 37"/>
            </a:endParaRPr>
          </a:p>
        </p:txBody>
      </p:sp>
      <p:pic>
        <p:nvPicPr>
          <p:cNvPr id="6" name="Picture 5" descr="NBKTemp(14574).png"/>
          <p:cNvPicPr>
            <a:picLocks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82550" y="21272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 descr="NBKTemp(18532).png"/>
          <p:cNvPicPr>
            <a:picLocks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57150" y="32702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 descr="NBKTemp(31924).png"/>
          <p:cNvPicPr>
            <a:picLocks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1750" y="49720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10337800" cy="152349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100" smtClean="0">
                <a:solidFill>
                  <a:srgbClr val="FFFFFF"/>
                </a:solidFill>
                <a:latin typeface="Symbol - 42"/>
              </a:rPr>
              <a:t>·</a:t>
            </a:r>
            <a:r>
              <a:rPr lang="en-US" sz="3100" smtClean="0">
                <a:solidFill>
                  <a:srgbClr val="FFFFFF"/>
                </a:solidFill>
                <a:latin typeface="Calibri - 42"/>
              </a:rPr>
              <a:t>A</a:t>
            </a:r>
            <a:r>
              <a:rPr lang="en-US" sz="3100" smtClean="0">
                <a:solidFill>
                  <a:srgbClr val="000000"/>
                </a:solidFill>
                <a:latin typeface="Calibri - 42"/>
              </a:rPr>
              <a:t> </a:t>
            </a:r>
            <a:r>
              <a:rPr lang="en-US" sz="3100" b="1" smtClean="0">
                <a:solidFill>
                  <a:srgbClr val="FFFF00"/>
                </a:solidFill>
                <a:latin typeface="Calibri - 42"/>
              </a:rPr>
              <a:t>Hypothesis</a:t>
            </a:r>
            <a:r>
              <a:rPr lang="en-US" sz="3100" b="1" smtClean="0">
                <a:solidFill>
                  <a:srgbClr val="000000"/>
                </a:solidFill>
                <a:latin typeface="Calibri - 42"/>
              </a:rPr>
              <a:t> </a:t>
            </a:r>
            <a:r>
              <a:rPr lang="en-US" sz="3100" smtClean="0">
                <a:solidFill>
                  <a:srgbClr val="FFFFFF"/>
                </a:solidFill>
                <a:latin typeface="Calibri - 42"/>
              </a:rPr>
              <a:t>can either serve as a description of the relationship between a set of observable phenomena or as an inferred explanation for those phenomena.  </a:t>
            </a:r>
            <a:r>
              <a:rPr lang="en-US" sz="3100" smtClean="0">
                <a:solidFill>
                  <a:srgbClr val="000000"/>
                </a:solidFill>
                <a:latin typeface="Calibri - 42"/>
              </a:rPr>
              <a:t> </a:t>
            </a:r>
            <a:endParaRPr lang="en-US" sz="3100">
              <a:solidFill>
                <a:srgbClr val="000000"/>
              </a:solidFill>
              <a:latin typeface="Calibri - 4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683000"/>
            <a:ext cx="10287000" cy="10464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100" smtClean="0">
                <a:solidFill>
                  <a:srgbClr val="FFFFFF"/>
                </a:solidFill>
                <a:latin typeface="Symbol - 42"/>
              </a:rPr>
              <a:t>·</a:t>
            </a:r>
            <a:r>
              <a:rPr lang="en-US" sz="3100" b="1" smtClean="0">
                <a:solidFill>
                  <a:srgbClr val="FFFFFF"/>
                </a:solidFill>
                <a:latin typeface="Calibri - 42"/>
              </a:rPr>
              <a:t>As such, a</a:t>
            </a:r>
            <a:r>
              <a:rPr lang="en-US" sz="3100" b="1" smtClean="0">
                <a:solidFill>
                  <a:srgbClr val="000000"/>
                </a:solidFill>
                <a:latin typeface="Calibri - 42"/>
              </a:rPr>
              <a:t> </a:t>
            </a:r>
            <a:r>
              <a:rPr lang="en-US" sz="3100" b="1" smtClean="0">
                <a:solidFill>
                  <a:srgbClr val="FFFF00"/>
                </a:solidFill>
                <a:latin typeface="Calibri - 42"/>
              </a:rPr>
              <a:t>hypothesis,</a:t>
            </a:r>
            <a:r>
              <a:rPr lang="en-US" sz="3100" b="1" smtClean="0">
                <a:solidFill>
                  <a:srgbClr val="000000"/>
                </a:solidFill>
                <a:latin typeface="Calibri - 42"/>
              </a:rPr>
              <a:t> </a:t>
            </a:r>
            <a:r>
              <a:rPr lang="en-US" sz="3100" b="1" smtClean="0">
                <a:solidFill>
                  <a:srgbClr val="FFFFFF"/>
                </a:solidFill>
                <a:latin typeface="Calibri - 42"/>
              </a:rPr>
              <a:t>or set of hypotheses, </a:t>
            </a:r>
            <a:r>
              <a:rPr lang="en-US" sz="3100" b="1" u="sng" smtClean="0">
                <a:solidFill>
                  <a:srgbClr val="FFFFFF"/>
                </a:solidFill>
                <a:latin typeface="Calibri - 42"/>
              </a:rPr>
              <a:t>can</a:t>
            </a:r>
            <a:r>
              <a:rPr lang="en-US" sz="3100" b="1" smtClean="0">
                <a:solidFill>
                  <a:srgbClr val="FFFFFF"/>
                </a:solidFill>
                <a:latin typeface="Calibri - 42"/>
              </a:rPr>
              <a:t> develop into a</a:t>
            </a:r>
            <a:r>
              <a:rPr lang="en-US" sz="3100" b="1" smtClean="0">
                <a:solidFill>
                  <a:srgbClr val="000000"/>
                </a:solidFill>
                <a:latin typeface="Calibri - 42"/>
              </a:rPr>
              <a:t> </a:t>
            </a:r>
            <a:r>
              <a:rPr lang="en-US" sz="3100" b="1" smtClean="0">
                <a:solidFill>
                  <a:srgbClr val="FFC0CB"/>
                </a:solidFill>
                <a:latin typeface="Calibri - 42"/>
              </a:rPr>
              <a:t>theory</a:t>
            </a:r>
            <a:r>
              <a:rPr lang="en-US" sz="3100" b="1" smtClean="0">
                <a:solidFill>
                  <a:srgbClr val="000000"/>
                </a:solidFill>
                <a:latin typeface="Calibri - 42"/>
              </a:rPr>
              <a:t> </a:t>
            </a:r>
            <a:r>
              <a:rPr lang="en-US" sz="3100" b="1" smtClean="0">
                <a:solidFill>
                  <a:srgbClr val="FFFFFF"/>
                </a:solidFill>
                <a:latin typeface="Calibri - 42"/>
              </a:rPr>
              <a:t>or a</a:t>
            </a:r>
            <a:r>
              <a:rPr lang="en-US" sz="3100" b="1" smtClean="0">
                <a:solidFill>
                  <a:srgbClr val="000000"/>
                </a:solidFill>
                <a:latin typeface="Calibri - 42"/>
              </a:rPr>
              <a:t> </a:t>
            </a:r>
            <a:r>
              <a:rPr lang="en-US" sz="3100" b="1" smtClean="0">
                <a:solidFill>
                  <a:srgbClr val="FFC0CB"/>
                </a:solidFill>
                <a:latin typeface="Calibri - 42"/>
              </a:rPr>
              <a:t>law.</a:t>
            </a:r>
            <a:r>
              <a:rPr lang="en-US" sz="3100" b="1" smtClean="0">
                <a:solidFill>
                  <a:srgbClr val="000000"/>
                </a:solidFill>
                <a:latin typeface="Calibri - 42"/>
              </a:rPr>
              <a:t> </a:t>
            </a:r>
            <a:endParaRPr lang="en-US" sz="3100" b="1">
              <a:solidFill>
                <a:srgbClr val="000000"/>
              </a:solidFill>
              <a:latin typeface="Calibri - 4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0" y="5511800"/>
            <a:ext cx="10287000" cy="10464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100" smtClean="0">
                <a:solidFill>
                  <a:srgbClr val="000000"/>
                </a:solidFill>
                <a:latin typeface="Symbol - 42"/>
              </a:rPr>
              <a:t>·</a:t>
            </a:r>
            <a:r>
              <a:rPr lang="en-US" sz="3100" smtClean="0">
                <a:solidFill>
                  <a:srgbClr val="000000"/>
                </a:solidFill>
                <a:latin typeface="Times New Roman - 42"/>
              </a:rPr>
              <a:t> </a:t>
            </a:r>
            <a:r>
              <a:rPr lang="en-US" sz="3100" b="1" smtClean="0">
                <a:solidFill>
                  <a:srgbClr val="FFFF00"/>
                </a:solidFill>
                <a:latin typeface="Calibri - 42"/>
              </a:rPr>
              <a:t>Hypotheses </a:t>
            </a:r>
            <a:r>
              <a:rPr lang="en-US" sz="3100" smtClean="0">
                <a:solidFill>
                  <a:srgbClr val="FFFFFF"/>
                </a:solidFill>
                <a:latin typeface="Calibri - 42"/>
              </a:rPr>
              <a:t>explain relatively limited sets of observations in a certain field of scientific research.</a:t>
            </a:r>
            <a:endParaRPr lang="en-US" sz="3100">
              <a:solidFill>
                <a:srgbClr val="FFFFFF"/>
              </a:solidFill>
              <a:latin typeface="Calibri - 42"/>
            </a:endParaRPr>
          </a:p>
        </p:txBody>
      </p:sp>
      <p:pic>
        <p:nvPicPr>
          <p:cNvPr id="5" name="Picture 4" descr="NBKTemp(24670).png"/>
          <p:cNvPicPr>
            <a:picLocks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50" y="36258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NBKTemp(31109).png"/>
          <p:cNvPicPr>
            <a:picLocks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4150" y="56959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SOfficePNG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96900" y="-63500"/>
            <a:ext cx="7877936" cy="1026642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7277100" y="571500"/>
            <a:ext cx="3048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smtClean="0">
                <a:solidFill>
                  <a:srgbClr val="FFD700"/>
                </a:solidFill>
                <a:latin typeface="Calibri - 36"/>
              </a:rPr>
              <a:t>List 5 </a:t>
            </a:r>
          </a:p>
          <a:p>
            <a:r>
              <a:rPr lang="en-US" sz="2700" b="1" smtClean="0">
                <a:solidFill>
                  <a:srgbClr val="FFD700"/>
                </a:solidFill>
                <a:latin typeface="Calibri - 36"/>
              </a:rPr>
              <a:t>observations</a:t>
            </a:r>
            <a:endParaRPr lang="en-US" sz="2700" b="1">
              <a:solidFill>
                <a:srgbClr val="FFD700"/>
              </a:solidFill>
              <a:latin typeface="Calibri - 3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SOfficePNG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4300" y="-330200"/>
            <a:ext cx="8929369" cy="1162799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6718300" y="25400"/>
            <a:ext cx="2921001" cy="11239501"/>
          </a:xfrm>
          <a:custGeom>
            <a:avLst/>
            <a:gdLst/>
            <a:ahLst/>
            <a:cxnLst/>
            <a:rect l="0" t="0" r="0" b="0"/>
            <a:pathLst>
              <a:path w="2921001" h="11239501">
                <a:moveTo>
                  <a:pt x="0" y="0"/>
                </a:moveTo>
                <a:lnTo>
                  <a:pt x="2921000" y="0"/>
                </a:lnTo>
                <a:lnTo>
                  <a:pt x="2921000" y="11239500"/>
                </a:lnTo>
                <a:lnTo>
                  <a:pt x="0" y="11239500"/>
                </a:lnTo>
                <a:close/>
              </a:path>
            </a:pathLst>
          </a:cu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83400" y="12700"/>
            <a:ext cx="33528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smtClean="0">
                <a:solidFill>
                  <a:srgbClr val="FFD700"/>
                </a:solidFill>
                <a:latin typeface="Calibri - 36"/>
              </a:rPr>
              <a:t>LIST AT LEAST </a:t>
            </a:r>
          </a:p>
          <a:p>
            <a:r>
              <a:rPr lang="en-US" sz="2700" b="1" smtClean="0">
                <a:solidFill>
                  <a:srgbClr val="FFD700"/>
                </a:solidFill>
                <a:latin typeface="Calibri - 36"/>
              </a:rPr>
              <a:t>3 NEW </a:t>
            </a:r>
          </a:p>
          <a:p>
            <a:r>
              <a:rPr lang="en-US" sz="2700" b="1" smtClean="0">
                <a:solidFill>
                  <a:srgbClr val="FFD700"/>
                </a:solidFill>
                <a:latin typeface="Calibri - 36"/>
              </a:rPr>
              <a:t>OBSERVATIONS</a:t>
            </a:r>
            <a:endParaRPr lang="en-US" sz="2700" b="1">
              <a:solidFill>
                <a:srgbClr val="FFD700"/>
              </a:solidFill>
              <a:latin typeface="Calibri - 36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SOfficePNG(2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5600" y="25400"/>
            <a:ext cx="7949818" cy="1035951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5880100" y="63500"/>
            <a:ext cx="1714501" cy="10287001"/>
          </a:xfrm>
          <a:custGeom>
            <a:avLst/>
            <a:gdLst/>
            <a:ahLst/>
            <a:cxnLst/>
            <a:rect l="0" t="0" r="0" b="0"/>
            <a:pathLst>
              <a:path w="1714501" h="10287001">
                <a:moveTo>
                  <a:pt x="0" y="0"/>
                </a:moveTo>
                <a:lnTo>
                  <a:pt x="1714500" y="0"/>
                </a:lnTo>
                <a:lnTo>
                  <a:pt x="1714500" y="10287000"/>
                </a:lnTo>
                <a:lnTo>
                  <a:pt x="0" y="10287000"/>
                </a:lnTo>
                <a:close/>
              </a:path>
            </a:pathLst>
          </a:cu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32500" y="63500"/>
            <a:ext cx="35052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FF00"/>
                </a:solidFill>
                <a:latin typeface="Calibri - 36"/>
              </a:rPr>
              <a:t>MAKE 2 MORE</a:t>
            </a:r>
          </a:p>
          <a:p>
            <a:r>
              <a:rPr lang="en-US" sz="2700" smtClean="0">
                <a:solidFill>
                  <a:srgbClr val="FFFF00"/>
                </a:solidFill>
                <a:latin typeface="Calibri - 36"/>
              </a:rPr>
              <a:t>OBSERVATIONS</a:t>
            </a:r>
            <a:endParaRPr lang="en-US" sz="2700">
              <a:solidFill>
                <a:srgbClr val="FFFF00"/>
              </a:solidFill>
              <a:latin typeface="Calibri - 36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2349500"/>
            <a:ext cx="10007600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D700"/>
                </a:solidFill>
                <a:latin typeface="Symbol - 37"/>
              </a:rPr>
              <a:t>·</a:t>
            </a:r>
            <a:r>
              <a:rPr lang="en-US" sz="2700" smtClean="0">
                <a:solidFill>
                  <a:srgbClr val="FFD700"/>
                </a:solidFill>
                <a:latin typeface="Times New Roman - 37"/>
              </a:rPr>
              <a:t>What are the steps of the scientific method?</a:t>
            </a:r>
          </a:p>
          <a:p>
            <a:endParaRPr lang="en-US" sz="2700" smtClean="0">
              <a:solidFill>
                <a:srgbClr val="FFD700"/>
              </a:solidFill>
              <a:latin typeface="Times New Roman - 37"/>
            </a:endParaRPr>
          </a:p>
          <a:p>
            <a:r>
              <a:rPr lang="en-US" sz="2700" smtClean="0">
                <a:solidFill>
                  <a:srgbClr val="FFD700"/>
                </a:solidFill>
                <a:latin typeface="Times New Roman - 37"/>
              </a:rPr>
              <a:t>·List all of them.</a:t>
            </a:r>
          </a:p>
          <a:p>
            <a:endParaRPr lang="en-US" sz="2700" smtClean="0">
              <a:solidFill>
                <a:srgbClr val="FFD700"/>
              </a:solidFill>
              <a:latin typeface="Times New Roman - 37"/>
            </a:endParaRPr>
          </a:p>
          <a:p>
            <a:r>
              <a:rPr lang="en-US" sz="2700" smtClean="0">
                <a:solidFill>
                  <a:srgbClr val="FFD700"/>
                </a:solidFill>
                <a:latin typeface="Times New Roman - 37"/>
              </a:rPr>
              <a:t>·</a:t>
            </a:r>
            <a:r>
              <a:rPr lang="en-US" sz="2700" smtClean="0">
                <a:solidFill>
                  <a:srgbClr val="DE30AA"/>
                </a:solidFill>
                <a:latin typeface="Calibri - 37"/>
              </a:rPr>
              <a:t>Do you think other people have a different list?</a:t>
            </a:r>
          </a:p>
          <a:p>
            <a:endParaRPr lang="en-US" sz="2700" smtClean="0">
              <a:solidFill>
                <a:srgbClr val="DE30AA"/>
              </a:solidFill>
              <a:latin typeface="Calibri - 37"/>
            </a:endParaRPr>
          </a:p>
          <a:p>
            <a:r>
              <a:rPr lang="en-US" sz="2700" smtClean="0">
                <a:solidFill>
                  <a:srgbClr val="DE30AA"/>
                </a:solidFill>
                <a:latin typeface="Calibri - 37"/>
              </a:rPr>
              <a:t>·What about the following slides?</a:t>
            </a:r>
            <a:endParaRPr lang="en-US" sz="2700">
              <a:solidFill>
                <a:srgbClr val="DE30AA"/>
              </a:solidFill>
              <a:latin typeface="Calibri - 3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102870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900" smtClean="0">
                <a:solidFill>
                  <a:srgbClr val="FFFFFF"/>
                </a:solidFill>
                <a:latin typeface="Calibri - 53"/>
              </a:rPr>
              <a:t>Did you use the Scientific Method to help you make your Observations?</a:t>
            </a:r>
            <a:endParaRPr lang="en-US" sz="3900">
              <a:solidFill>
                <a:srgbClr val="FFFFFF"/>
              </a:solidFill>
              <a:latin typeface="Calibri - 53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1917700"/>
            <a:ext cx="101346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FFFFFF"/>
                </a:solidFill>
                <a:latin typeface="Symbol - 48"/>
              </a:rPr>
              <a:t>·</a:t>
            </a:r>
            <a:r>
              <a:rPr lang="en-US" sz="3600" b="1" smtClean="0">
                <a:solidFill>
                  <a:srgbClr val="FFFFFF"/>
                </a:solidFill>
                <a:latin typeface="Calibri - 48"/>
              </a:rPr>
              <a:t>Identify the problem</a:t>
            </a:r>
          </a:p>
          <a:p>
            <a:r>
              <a:rPr lang="en-US" sz="3600" b="1" smtClean="0">
                <a:solidFill>
                  <a:srgbClr val="FFFFFF"/>
                </a:solidFill>
                <a:latin typeface="Calibri - 48"/>
              </a:rPr>
              <a:t>·Make observations</a:t>
            </a:r>
          </a:p>
          <a:p>
            <a:r>
              <a:rPr lang="en-US" sz="3600" b="1" smtClean="0">
                <a:solidFill>
                  <a:srgbClr val="FFFFFF"/>
                </a:solidFill>
                <a:latin typeface="Calibri - 48"/>
              </a:rPr>
              <a:t>·Create hypotheses</a:t>
            </a:r>
          </a:p>
          <a:p>
            <a:r>
              <a:rPr lang="en-US" sz="3600" b="1" smtClean="0">
                <a:solidFill>
                  <a:srgbClr val="FFFFFF"/>
                </a:solidFill>
                <a:latin typeface="Calibri - 48"/>
              </a:rPr>
              <a:t>·Make predictions</a:t>
            </a:r>
          </a:p>
          <a:p>
            <a:r>
              <a:rPr lang="en-US" sz="3600" b="1" smtClean="0">
                <a:solidFill>
                  <a:srgbClr val="FFFFFF"/>
                </a:solidFill>
                <a:latin typeface="Calibri - 48"/>
              </a:rPr>
              <a:t>·Test hypotheses</a:t>
            </a:r>
          </a:p>
          <a:p>
            <a:r>
              <a:rPr lang="en-US" sz="3600" b="1" smtClean="0">
                <a:solidFill>
                  <a:srgbClr val="FFFFFF"/>
                </a:solidFill>
                <a:latin typeface="Calibri - 48"/>
              </a:rPr>
              <a:t>·Reject, support, or modify the hypotheses</a:t>
            </a:r>
            <a:endParaRPr lang="en-US" sz="3600" b="1">
              <a:solidFill>
                <a:srgbClr val="FFFFFF"/>
              </a:solidFill>
              <a:latin typeface="Calibri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1600" y="0"/>
            <a:ext cx="4470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FFFF00"/>
                </a:solidFill>
                <a:latin typeface="Calibri - 72"/>
              </a:rPr>
              <a:t>METHOD</a:t>
            </a:r>
            <a:endParaRPr lang="en-US" sz="5400">
              <a:solidFill>
                <a:srgbClr val="FFFF00"/>
              </a:solidFill>
              <a:latin typeface="Calibri - 7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266700"/>
            <a:ext cx="9588500" cy="7378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752600"/>
            <a:ext cx="79502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FFFFFF"/>
                </a:solidFill>
                <a:latin typeface="Symbol - 48"/>
              </a:rPr>
              <a:t>·</a:t>
            </a:r>
            <a:r>
              <a:rPr lang="en-US" sz="3600" b="1" smtClean="0">
                <a:solidFill>
                  <a:srgbClr val="FFFFFF"/>
                </a:solidFill>
                <a:latin typeface="Calibri - 48"/>
              </a:rPr>
              <a:t>Science--testable and empirical</a:t>
            </a:r>
          </a:p>
          <a:p>
            <a:endParaRPr lang="en-US" sz="3600" b="1" smtClean="0">
              <a:solidFill>
                <a:srgbClr val="FFFFFF"/>
              </a:solidFill>
              <a:latin typeface="Calibri - 48"/>
            </a:endParaRPr>
          </a:p>
          <a:p>
            <a:r>
              <a:rPr lang="en-US" sz="3600" b="1" smtClean="0">
                <a:solidFill>
                  <a:srgbClr val="FFFFFF"/>
                </a:solidFill>
                <a:latin typeface="Calibri - 48"/>
              </a:rPr>
              <a:t>·Religion--higher authority</a:t>
            </a:r>
          </a:p>
          <a:p>
            <a:endParaRPr lang="en-US" sz="3600" b="1" smtClean="0">
              <a:solidFill>
                <a:srgbClr val="FFFFFF"/>
              </a:solidFill>
              <a:latin typeface="Calibri - 48"/>
            </a:endParaRPr>
          </a:p>
          <a:p>
            <a:r>
              <a:rPr lang="en-US" sz="3600" b="1" smtClean="0">
                <a:solidFill>
                  <a:srgbClr val="FFFFFF"/>
                </a:solidFill>
                <a:latin typeface="Calibri - 48"/>
              </a:rPr>
              <a:t>·Philosophy--logical</a:t>
            </a:r>
            <a:endParaRPr lang="en-US" sz="3600" b="1">
              <a:solidFill>
                <a:srgbClr val="FFFFFF"/>
              </a:solidFill>
              <a:latin typeface="Calibri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5100"/>
            <a:ext cx="10312400" cy="7540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300" b="1" smtClean="0">
                <a:solidFill>
                  <a:srgbClr val="FFFF00"/>
                </a:solidFill>
                <a:latin typeface="Calibri - 58"/>
              </a:rPr>
              <a:t>Ways of Knowing</a:t>
            </a:r>
            <a:endParaRPr lang="en-US" sz="4300" b="1">
              <a:solidFill>
                <a:srgbClr val="FFFF00"/>
              </a:solidFill>
              <a:latin typeface="Calibri - 5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12800"/>
            <a:ext cx="10287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  <a:latin typeface="Calibri - 48"/>
              </a:rPr>
              <a:t>Multiple Ways of Knowing</a:t>
            </a:r>
            <a:endParaRPr lang="en-US" sz="3600" b="1">
              <a:solidFill>
                <a:srgbClr val="FFFF00"/>
              </a:solidFill>
              <a:latin typeface="Calibri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00" y="2349500"/>
            <a:ext cx="10287000" cy="152349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100" smtClean="0">
                <a:solidFill>
                  <a:srgbClr val="FFFFFF"/>
                </a:solidFill>
                <a:latin typeface="Symbol - 42"/>
              </a:rPr>
              <a:t>·</a:t>
            </a:r>
            <a:r>
              <a:rPr lang="en-US" sz="3100" b="1" smtClean="0">
                <a:solidFill>
                  <a:srgbClr val="FFFFFF"/>
                </a:solidFill>
                <a:latin typeface="Calibri - 42"/>
              </a:rPr>
              <a:t>In science, as a community of people we have decided upon what is acceptable based upon empirical and testable data.</a:t>
            </a:r>
            <a:endParaRPr lang="en-US" sz="3100" b="1">
              <a:solidFill>
                <a:srgbClr val="FFFFFF"/>
              </a:solidFill>
              <a:latin typeface="Calibri - 4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Custom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7" baseType="lpstr">
      <vt:lpstr>Arial</vt:lpstr>
      <vt:lpstr>Arial - 36</vt:lpstr>
      <vt:lpstr>Arial - 28</vt:lpstr>
      <vt:lpstr>Calibri - 36</vt:lpstr>
      <vt:lpstr>Calibri</vt:lpstr>
      <vt:lpstr>Symbol - 37</vt:lpstr>
      <vt:lpstr>Times New Roman - 37</vt:lpstr>
      <vt:lpstr>Calibri - 37</vt:lpstr>
      <vt:lpstr>Calibri - 53</vt:lpstr>
      <vt:lpstr>Symbol - 48</vt:lpstr>
      <vt:lpstr>Calibri - 48</vt:lpstr>
      <vt:lpstr>Calibri - 72</vt:lpstr>
      <vt:lpstr>Calibri - 58</vt:lpstr>
      <vt:lpstr>Symbol - 42</vt:lpstr>
      <vt:lpstr>Calibri - 42</vt:lpstr>
      <vt:lpstr>Symbol - 36</vt:lpstr>
      <vt:lpstr>Calibri - 24</vt:lpstr>
      <vt:lpstr>Calibri - 28</vt:lpstr>
      <vt:lpstr>Times New Roman - 42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pam.slater</dc:creator>
  <cp:lastModifiedBy>pam.slater</cp:lastModifiedBy>
  <cp:revision>1</cp:revision>
  <dcterms:created xsi:type="dcterms:W3CDTF">2015-08-18T18:37:40Z</dcterms:created>
  <dcterms:modified xsi:type="dcterms:W3CDTF">2015-08-18T18:37:43Z</dcterms:modified>
</cp:coreProperties>
</file>