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396" y="20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4880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asset/tdc02_vid_salmo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://www.teachersdomain.org/asset/tdc02_vid_breedin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n0UzdYRnMtY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hyperlink" Target="http://www.pbs.org/wgbh/evolution/library/01/5/quicktime/l_015_01_56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7tbxN5uwaq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asset/biot11_vid_genengdna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tech/cloning/clickandclone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64300" y="2418275"/>
            <a:ext cx="8507575" cy="16072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13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26300" y="4369150"/>
            <a:ext cx="6983575" cy="1921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Engineering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Variation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10300" y="1236475"/>
            <a:ext cx="9015574" cy="23173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Breeders can increase variation in a population by inducing mutations</a:t>
            </a:r>
          </a:p>
          <a:p>
            <a:pPr marL="0" marR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Mutation = any change in DNA    </a:t>
            </a:r>
          </a:p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059075" y="3301975"/>
            <a:ext cx="3100899" cy="431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7" name="Shape 87"/>
          <p:cNvSpPr txBox="1"/>
          <p:nvPr/>
        </p:nvSpPr>
        <p:spPr>
          <a:xfrm>
            <a:off x="406400" y="3556000"/>
            <a:ext cx="1734250" cy="3740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Mutations can happen randomly, as in this Scottish fold cat. Cat enthusiasts bred these cats from a single cat with a mutation for the ears.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8" name="Shape 88"/>
          <p:cNvSpPr/>
          <p:nvPr/>
        </p:nvSpPr>
        <p:spPr>
          <a:xfrm>
            <a:off x="2370650" y="4148650"/>
            <a:ext cx="4635500" cy="3471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03200" y="203200"/>
            <a:ext cx="9704750" cy="27047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Mutations produce new kinds of bacteria </a:t>
            </a:r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oil-eating bacteria   </a:t>
            </a:r>
          </a:p>
          <a:p>
            <a:endParaRPr/>
          </a:p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016000" y="3132650"/>
            <a:ext cx="8551324" cy="4275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01600" y="101600"/>
            <a:ext cx="9746550" cy="12424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Mutations produce new kinds of plants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01600" y="1188775"/>
            <a:ext cx="9821850" cy="39439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day lilies, bananas, citrus fruits</a:t>
            </a:r>
          </a:p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Polyploid plants have multiple sets of chromosomes.  </a:t>
            </a:r>
          </a:p>
        </p:txBody>
      </p:sp>
      <p:sp>
        <p:nvSpPr>
          <p:cNvPr id="101" name="Shape 101"/>
          <p:cNvSpPr/>
          <p:nvPr/>
        </p:nvSpPr>
        <p:spPr>
          <a:xfrm>
            <a:off x="3454400" y="3352800"/>
            <a:ext cx="5808950" cy="39326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2624650" y="253975"/>
            <a:ext cx="5048250" cy="7365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400" y="311800"/>
            <a:ext cx="9727025" cy="71700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Dogs and other domestic animals were produced through many years of  _______   breeding.</a:t>
            </a:r>
          </a:p>
          <a:p>
            <a:endParaRPr dirty="0"/>
          </a:p>
          <a:p>
            <a:pPr rt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Two dissimilar organisms crossed together is called  ___________________</a:t>
            </a:r>
          </a:p>
          <a:p>
            <a:endParaRPr dirty="0"/>
          </a:p>
          <a:p>
            <a:pPr rt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Purebred dogs can sometimes have poor health due to </a:t>
            </a:r>
            <a:r>
              <a:rPr lang="en-US" sz="37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</a:t>
            </a: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Any change in DNA is a ________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Designer dogs, such as the </a:t>
            </a:r>
            <a:r>
              <a:rPr lang="en-US" sz="37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puggle</a:t>
            </a: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also called _______________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13-2 Manipulating DNA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09600" y="1625600"/>
            <a:ext cx="9015574" cy="65853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are changes made to DNA?</a:t>
            </a:r>
          </a:p>
          <a:p>
            <a:endParaRPr/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Scientists use their knowledge of the structure of DNA &amp; its chemical properties to study &amp; change DNA molecules  </a:t>
            </a:r>
          </a:p>
          <a:p>
            <a:endParaRPr/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*This is </a:t>
            </a:r>
            <a:r>
              <a:rPr lang="en-US" sz="4266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ENGINEERING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techniques are used…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4939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630767" marR="0" lvl="0" indent="-57150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5374"/>
              <a:buFont typeface="Arial" pitchFamily="34" charset="0"/>
              <a:buChar char="•"/>
            </a:pPr>
            <a:r>
              <a:rPr lang="en-US" sz="42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 DNA from cells</a:t>
            </a:r>
          </a:p>
          <a:p>
            <a:pPr marL="381000" marR="0" lvl="0" indent="-321733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5374"/>
              <a:buFont typeface="Arial"/>
              <a:buChar char="•"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cut DNA into smaller pieces</a:t>
            </a:r>
          </a:p>
          <a:p>
            <a:pPr marL="381000" marR="0" lvl="0" indent="-321733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5374"/>
              <a:buFont typeface="Arial"/>
              <a:buChar char="•"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identify the sequence of bases in a DNA molecule</a:t>
            </a:r>
          </a:p>
          <a:p>
            <a:pPr marL="381000" marR="0" lvl="0" indent="-321733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5374"/>
              <a:buFont typeface="Arial"/>
              <a:buChar char="•"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make unlimited copies of DNA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engineering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11200" y="152400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making changes in the DNA code of a living organism</a:t>
            </a:r>
          </a:p>
        </p:txBody>
      </p:sp>
      <p:sp>
        <p:nvSpPr>
          <p:cNvPr id="130" name="Shape 130"/>
          <p:cNvSpPr/>
          <p:nvPr/>
        </p:nvSpPr>
        <p:spPr>
          <a:xfrm>
            <a:off x="2844800" y="3048000"/>
            <a:ext cx="4826000" cy="4381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10300" y="474475"/>
            <a:ext cx="9015574" cy="6323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a.)  </a:t>
            </a:r>
            <a:r>
              <a:rPr lang="en-US" sz="4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extraction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simple chemical process to get DNA out of cell;  cells are opened &amp; DNA is separated from other cell parts </a:t>
            </a:r>
          </a:p>
          <a:p>
            <a:endParaRPr/>
          </a:p>
          <a:p>
            <a:pPr marL="0" marR="0" indent="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b.)  </a:t>
            </a:r>
            <a:r>
              <a:rPr lang="en-US" sz="4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cutting DNA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restriction enzymes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used to cut DNA at specific sequences of nucleotides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947325" y="338650"/>
            <a:ext cx="6307649" cy="7027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13-1 Changing the Living World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2767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Selective Breeding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Choosing the “best” traits for breeding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domestic animals are products of SB</a:t>
            </a:r>
          </a:p>
        </p:txBody>
      </p:sp>
      <p:sp>
        <p:nvSpPr>
          <p:cNvPr id="27" name="Shape 27"/>
          <p:cNvSpPr/>
          <p:nvPr/>
        </p:nvSpPr>
        <p:spPr>
          <a:xfrm>
            <a:off x="5283200" y="3860800"/>
            <a:ext cx="4053400" cy="355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" name="Shape 28"/>
          <p:cNvSpPr/>
          <p:nvPr/>
        </p:nvSpPr>
        <p:spPr>
          <a:xfrm>
            <a:off x="423325" y="4148650"/>
            <a:ext cx="4243899" cy="317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10300" y="389800"/>
            <a:ext cx="9015574" cy="64420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c.)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separating &amp; analyzing DNA</a:t>
            </a:r>
          </a:p>
          <a:p>
            <a:endParaRPr/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Scientist use </a:t>
            </a:r>
            <a:r>
              <a:rPr lang="en-US" sz="42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 electrophoresis</a:t>
            </a: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-DNA fragments are put at one end of a gel</a:t>
            </a:r>
          </a:p>
          <a:p>
            <a:pPr marL="381000" marR="0" lvl="0" indent="-321733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5374"/>
              <a:buFont typeface="Arial"/>
              <a:buChar char="•"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current is applied to gel</a:t>
            </a:r>
          </a:p>
          <a:p>
            <a:pPr marL="381000" marR="0" lvl="0" indent="-321733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5374"/>
              <a:buFont typeface="Arial"/>
              <a:buChar char="•"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molecules move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SEQUENCE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03200" y="1320800"/>
            <a:ext cx="9632824" cy="55719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can be used to solve crimes or determine paternity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requires restriction enzyme to cut the DNA , and electrophoresis to separate it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677325" y="338650"/>
            <a:ext cx="9482649" cy="6455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931325" y="423325"/>
            <a:ext cx="8805325" cy="66039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08000" y="507975"/>
            <a:ext cx="9144000" cy="6201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592650" y="423325"/>
            <a:ext cx="4402649" cy="7196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2" name="Shape 172"/>
          <p:cNvSpPr/>
          <p:nvPr/>
        </p:nvSpPr>
        <p:spPr>
          <a:xfrm>
            <a:off x="5418650" y="423325"/>
            <a:ext cx="4561400" cy="3958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10300" y="474475"/>
            <a:ext cx="9015574" cy="65796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d.) </a:t>
            </a:r>
            <a:r>
              <a:rPr lang="en-US" sz="4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recombinant DNA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DNA produced by combining DNA from different sources</a:t>
            </a:r>
          </a:p>
          <a:p>
            <a:endParaRPr/>
          </a:p>
          <a:p>
            <a:pPr marL="0" marR="0" indent="0" algn="l" rtl="0">
              <a:lnSpc>
                <a:spcPct val="120139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e.)  </a:t>
            </a:r>
            <a:r>
              <a:rPr lang="en-US" sz="4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copies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/>
          </a:p>
          <a:p>
            <a:pPr marL="0" marR="0" indent="0" algn="l" rtl="0">
              <a:lnSpc>
                <a:spcPct val="120139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Polymerase chain reaction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(PCR)</a:t>
            </a:r>
          </a:p>
          <a:p>
            <a:pPr marL="0" marR="0" indent="0" algn="l" rtl="0">
              <a:lnSpc>
                <a:spcPct val="120139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to make multiple copies of genes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625" y="312125"/>
            <a:ext cx="9746325" cy="70099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Making changes to DNA is called _________________     _______________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 ________________ enzyme is used to cut DNA into pieces.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Gel  __________________________ is used to separate DNA fragments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 polymerase chain reaction (PCR) is used to make ______________ of DNA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Scientists can _________ DNA from any cell or body tissue.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When DNA from two different organisms is combined, it is called _______________ DNA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  A DNA _____________ can be read to determine paternity or solve crimes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10300" y="220475"/>
            <a:ext cx="9015574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Transgenic</a:t>
            </a: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94950" y="1321150"/>
            <a:ext cx="9015574" cy="3191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Contains genes from other species</a:t>
            </a:r>
          </a:p>
          <a:p>
            <a:endParaRPr dirty="0">
              <a:hlinkClick r:id="rId3"/>
            </a:endParaRPr>
          </a:p>
          <a:p>
            <a:pPr marL="381000" marR="0" lvl="0" indent="-276577" algn="l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Microorganisms (bacteria)</a:t>
            </a:r>
          </a:p>
          <a:p>
            <a:pPr marL="381000" marR="0" lvl="0" indent="-276577" algn="l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Animals (mouse; medical uses)</a:t>
            </a:r>
          </a:p>
          <a:p>
            <a:pPr marL="381000" marR="0" lvl="0" indent="-276577" algn="l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Plants (agricultural uses)</a:t>
            </a:r>
          </a:p>
          <a:p>
            <a:pPr marL="0" marR="0" indent="0" algn="l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*GM Crops</a:t>
            </a:r>
          </a:p>
        </p:txBody>
      </p:sp>
      <p:sp>
        <p:nvSpPr>
          <p:cNvPr id="189" name="Shape 189">
            <a:hlinkClick r:id="rId4"/>
          </p:cNvPr>
          <p:cNvSpPr/>
          <p:nvPr/>
        </p:nvSpPr>
        <p:spPr>
          <a:xfrm>
            <a:off x="5757325" y="4677825"/>
            <a:ext cx="4402649" cy="29421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532350" y="385775"/>
            <a:ext cx="8328675" cy="10513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 causes these mice to glow in the dark. Normally, the gene is found in jellyfish.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5" name="Shape 195"/>
          <p:cNvSpPr/>
          <p:nvPr/>
        </p:nvSpPr>
        <p:spPr>
          <a:xfrm>
            <a:off x="609600" y="1524000"/>
            <a:ext cx="7704650" cy="5937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677325" y="592650"/>
            <a:ext cx="4233324" cy="317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" name="Shape 34"/>
          <p:cNvSpPr/>
          <p:nvPr/>
        </p:nvSpPr>
        <p:spPr>
          <a:xfrm>
            <a:off x="5334000" y="507975"/>
            <a:ext cx="4487325" cy="33972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" name="Shape 35"/>
          <p:cNvSpPr/>
          <p:nvPr/>
        </p:nvSpPr>
        <p:spPr>
          <a:xfrm>
            <a:off x="1270000" y="3894650"/>
            <a:ext cx="2973900" cy="34713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6" name="Shape 36"/>
          <p:cNvSpPr/>
          <p:nvPr/>
        </p:nvSpPr>
        <p:spPr>
          <a:xfrm>
            <a:off x="5249325" y="3979325"/>
            <a:ext cx="3810000" cy="34501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7" name="Shape 37"/>
          <p:cNvSpPr txBox="1"/>
          <p:nvPr/>
        </p:nvSpPr>
        <p:spPr>
          <a:xfrm>
            <a:off x="356300" y="51150"/>
            <a:ext cx="4104899" cy="3813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HORSES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100650" y="846650"/>
            <a:ext cx="7651750" cy="50799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>
            <a:hlinkClick r:id="rId3"/>
          </p:cNvPr>
          <p:cNvSpPr/>
          <p:nvPr/>
        </p:nvSpPr>
        <p:spPr>
          <a:xfrm>
            <a:off x="1632950" y="732350"/>
            <a:ext cx="7017675" cy="52632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Cloning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8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of a population of genetically identical cells produced from a single cell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8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clone single cell organisms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8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 organisms more difficult to clone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8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twin is a natural clone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8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1997  Dolly the sheep cloned, 1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mammal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626599" cy="6857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Clones do exist naturally.  These are identical twins.</a:t>
            </a:r>
          </a:p>
        </p:txBody>
      </p:sp>
      <p:sp>
        <p:nvSpPr>
          <p:cNvPr id="217" name="Shape 217"/>
          <p:cNvSpPr/>
          <p:nvPr/>
        </p:nvSpPr>
        <p:spPr>
          <a:xfrm>
            <a:off x="508000" y="711175"/>
            <a:ext cx="9144000" cy="5702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508000" y="507975"/>
            <a:ext cx="4233324" cy="3069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3" name="Shape 223">
            <a:hlinkClick r:id="rId4"/>
          </p:cNvPr>
          <p:cNvSpPr/>
          <p:nvPr/>
        </p:nvSpPr>
        <p:spPr>
          <a:xfrm>
            <a:off x="5164650" y="3894650"/>
            <a:ext cx="4233324" cy="3164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>
            <a:off x="3873500" y="3651250"/>
            <a:ext cx="1217075" cy="10477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hlinkClick r:id="rId3"/>
          </p:cNvPr>
          <p:cNvSpPr/>
          <p:nvPr/>
        </p:nvSpPr>
        <p:spPr>
          <a:xfrm>
            <a:off x="1632950" y="732350"/>
            <a:ext cx="7017675" cy="52632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54000" y="1778000"/>
            <a:ext cx="9482649" cy="533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5" name="Shape 235"/>
          <p:cNvSpPr txBox="1"/>
          <p:nvPr/>
        </p:nvSpPr>
        <p:spPr>
          <a:xfrm>
            <a:off x="864300" y="220475"/>
            <a:ext cx="8084250" cy="8293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Clone a Sheep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10300" y="51150"/>
            <a:ext cx="9015574" cy="9319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Cloning a Human</a:t>
            </a:r>
          </a:p>
        </p:txBody>
      </p:sp>
      <p:sp>
        <p:nvSpPr>
          <p:cNvPr id="241" name="Shape 241"/>
          <p:cNvSpPr/>
          <p:nvPr/>
        </p:nvSpPr>
        <p:spPr>
          <a:xfrm>
            <a:off x="2116650" y="931325"/>
            <a:ext cx="5842000" cy="6434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203200" y="101600"/>
            <a:ext cx="5334000" cy="3788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7" name="Shape 247"/>
          <p:cNvSpPr/>
          <p:nvPr/>
        </p:nvSpPr>
        <p:spPr>
          <a:xfrm>
            <a:off x="5588000" y="4063975"/>
            <a:ext cx="4339149" cy="33337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8" name="Shape 248"/>
          <p:cNvSpPr txBox="1"/>
          <p:nvPr/>
        </p:nvSpPr>
        <p:spPr>
          <a:xfrm>
            <a:off x="6096000" y="304800"/>
            <a:ext cx="3507974" cy="32482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CC was the first cloned cat (Rainbow is the original).  CC is short for "Carbon Copy".  What is interesting is the color pattern for the clone is different from the original.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04800" y="5181600"/>
            <a:ext cx="5004150" cy="2122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reason is that the genes for color randomly turn on or off for the skin cells, creating random coloration even on the cloned cat.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Can Cloning Be Useful?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203200" y="1117600"/>
            <a:ext cx="9544775" cy="44611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  Save endangered species by storing DNA and cloning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2.  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Make multiple copies of a useful gene (insulin for diabetics)</a:t>
            </a:r>
            <a:endParaRPr lang="en-US"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  Clone spare parts, like organs or bone marrow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  Create experimental groups for studying (animals)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5.  Clone "special" animals,</a:t>
            </a:r>
            <a:b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pets or horses </a:t>
            </a:r>
          </a:p>
        </p:txBody>
      </p:sp>
      <p:sp>
        <p:nvSpPr>
          <p:cNvPr id="256" name="Shape 256"/>
          <p:cNvSpPr/>
          <p:nvPr/>
        </p:nvSpPr>
        <p:spPr>
          <a:xfrm>
            <a:off x="5486400" y="4165600"/>
            <a:ext cx="4328499" cy="3278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Cows, Sheep, &amp; Pigs</a:t>
            </a:r>
          </a:p>
        </p:txBody>
      </p:sp>
      <p:sp>
        <p:nvSpPr>
          <p:cNvPr id="43" name="Shape 43"/>
          <p:cNvSpPr/>
          <p:nvPr/>
        </p:nvSpPr>
        <p:spPr>
          <a:xfrm>
            <a:off x="508000" y="931325"/>
            <a:ext cx="4794250" cy="3354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" name="Shape 44"/>
          <p:cNvSpPr/>
          <p:nvPr/>
        </p:nvSpPr>
        <p:spPr>
          <a:xfrm>
            <a:off x="4741325" y="2116650"/>
            <a:ext cx="5005899" cy="3746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5" name="Shape 45"/>
          <p:cNvSpPr/>
          <p:nvPr/>
        </p:nvSpPr>
        <p:spPr>
          <a:xfrm>
            <a:off x="1862650" y="3471325"/>
            <a:ext cx="3100899" cy="39052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6" name="Shape 46"/>
          <p:cNvSpPr txBox="1"/>
          <p:nvPr/>
        </p:nvSpPr>
        <p:spPr>
          <a:xfrm>
            <a:off x="5774950" y="6316475"/>
            <a:ext cx="4020250" cy="7535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Products of Selective Breeding (Artificial Selection)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and Clone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10300" y="4369150"/>
            <a:ext cx="9015574" cy="24627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http://learn.genetics.utah.edu/content/tech/cloning/clickandclone/</a:t>
            </a:r>
          </a:p>
        </p:txBody>
      </p:sp>
      <p:sp>
        <p:nvSpPr>
          <p:cNvPr id="263" name="Shape 263"/>
          <p:cNvSpPr/>
          <p:nvPr/>
        </p:nvSpPr>
        <p:spPr>
          <a:xfrm>
            <a:off x="1117600" y="1727175"/>
            <a:ext cx="8159449" cy="20371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400" y="311800"/>
            <a:ext cx="9632824" cy="7150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An animal that contains the genes of another species, like the glow-in-the-dark mice, is called a __________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A _______ is a genetically identical organism.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In humans, a naturally occurring clone is a ________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 first mammal that was cloned from a skin cell was a _______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400" y="311800"/>
            <a:ext cx="9632824" cy="7150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With regard to cloning...it is necessary to have which of the following?   Check all that apply...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___Cell from the adult to be cloned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___Egg with nucleus intact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___Embryo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___Surrogate mother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 Sperm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 Stem cells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 Egg with nucleus removed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9387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BIOETHICS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610300" y="182915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 would use genetic engineering to remove a harmful gene from my unborn child, such as the gene that causes cystic fibrosis.</a:t>
            </a:r>
          </a:p>
          <a:p>
            <a:endParaRPr/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 would use genetic engineering to remove an abnormal (but not necessarily harmful) gene from my unborn child; such as the gene that causes dwarfism.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610300" y="220475"/>
            <a:ext cx="9015574" cy="7085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l" rtl="0">
              <a:lnSpc>
                <a:spcPct val="119922"/>
              </a:lnSpc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I would use genetic engineering to remove a gene that is not desirable, such as the gene that causes baldness. </a:t>
            </a:r>
          </a:p>
          <a:p>
            <a:endParaRPr/>
          </a:p>
          <a:p>
            <a:pPr algn="l" rtl="0">
              <a:lnSpc>
                <a:spcPct val="119922"/>
              </a:lnSpc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I would use genetic engineering to change a gene in my unborn child, such as their hair color or eye color. </a:t>
            </a:r>
          </a:p>
          <a:p>
            <a:endParaRPr/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I would use genetic engineering to add a gene to my child that is not human – such as a gene from another organism that could improve sight or running ability.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Hybridization</a:t>
            </a: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Crossing dissimilar individuals to bring together the best traits of both organisms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Produces </a:t>
            </a:r>
            <a:r>
              <a:rPr lang="en-US" sz="3555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hybrids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/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Hybrids can be different species crossed together or different types within the same species.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Golden Doodle Puggle</a:t>
            </a:r>
          </a:p>
        </p:txBody>
      </p:sp>
      <p:sp>
        <p:nvSpPr>
          <p:cNvPr id="58" name="Shape 58"/>
          <p:cNvSpPr/>
          <p:nvPr/>
        </p:nvSpPr>
        <p:spPr>
          <a:xfrm>
            <a:off x="677325" y="1608650"/>
            <a:ext cx="3841750" cy="6011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x="5080000" y="1608650"/>
            <a:ext cx="4572000" cy="4370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0" name="Shape 60"/>
          <p:cNvSpPr txBox="1"/>
          <p:nvPr/>
        </p:nvSpPr>
        <p:spPr>
          <a:xfrm>
            <a:off x="5351625" y="6316475"/>
            <a:ext cx="4358900" cy="10251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Designer breeds or mutts?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862650" y="3196150"/>
            <a:ext cx="6434650" cy="4423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6" name="Shape 66"/>
          <p:cNvSpPr/>
          <p:nvPr/>
        </p:nvSpPr>
        <p:spPr>
          <a:xfrm>
            <a:off x="1693325" y="0"/>
            <a:ext cx="7302500" cy="3196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269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to be confused with hybrid cars..</a:t>
            </a:r>
          </a:p>
        </p:txBody>
      </p:sp>
      <p:sp>
        <p:nvSpPr>
          <p:cNvPr id="72" name="Shape 72"/>
          <p:cNvSpPr/>
          <p:nvPr/>
        </p:nvSpPr>
        <p:spPr>
          <a:xfrm>
            <a:off x="1693325" y="1947325"/>
            <a:ext cx="6879149" cy="5185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INBREEDING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Inbreeding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continued breeding of similar individuals </a:t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(ex. pure breed dogs)</a:t>
            </a:r>
          </a:p>
          <a:p>
            <a:pPr marL="0" marR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risks… increases breed’s susceptibility to disease &amp; deformities</a:t>
            </a:r>
          </a:p>
          <a:p>
            <a:endParaRPr/>
          </a:p>
          <a:p>
            <a:pPr marL="0" marR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Golden retrievers - epilepsy</a:t>
            </a:r>
          </a:p>
          <a:p>
            <a:pPr marL="0" marR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Dalmations - hereditary deafness</a:t>
            </a:r>
          </a:p>
        </p:txBody>
      </p:sp>
      <p:sp>
        <p:nvSpPr>
          <p:cNvPr id="79" name="Shape 79"/>
          <p:cNvSpPr/>
          <p:nvPr/>
        </p:nvSpPr>
        <p:spPr>
          <a:xfrm>
            <a:off x="7620000" y="4318000"/>
            <a:ext cx="2317750" cy="2973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547</Words>
  <Application>Microsoft Office PowerPoint</Application>
  <PresentationFormat>Custom</PresentationFormat>
  <Paragraphs>127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/>
      <vt:lpstr>CHAPTER 13</vt:lpstr>
      <vt:lpstr>13-1 Changing the Living World</vt:lpstr>
      <vt:lpstr>PowerPoint Presentation</vt:lpstr>
      <vt:lpstr>Even Cows, Sheep, &amp; Pigs</vt:lpstr>
      <vt:lpstr>Hybridization </vt:lpstr>
      <vt:lpstr>Golden Doodle Puggle</vt:lpstr>
      <vt:lpstr>PowerPoint Presentation</vt:lpstr>
      <vt:lpstr>Not to be confused with hybrid cars..</vt:lpstr>
      <vt:lpstr>INBREEDING</vt:lpstr>
      <vt:lpstr>Increasing Variation</vt:lpstr>
      <vt:lpstr>PowerPoint Presentation</vt:lpstr>
      <vt:lpstr>Mutations produce new kinds of plants</vt:lpstr>
      <vt:lpstr>PowerPoint Presentation</vt:lpstr>
      <vt:lpstr>1.  Dogs and other domestic animals were produced through many years of  _______   breeding.  2.  Two dissimilar organisms crossed together is called  ___________________  3.  Purebred dogs can sometimes have poor health due to __________ 4.  Any change in DNA is a ________ 5.  Designer dogs, such as the puggle are also called _______________</vt:lpstr>
      <vt:lpstr>13-2 Manipulating DNA</vt:lpstr>
      <vt:lpstr>Different techniques are used…</vt:lpstr>
      <vt:lpstr>Genetic engineering</vt:lpstr>
      <vt:lpstr>PowerPoint Presentation</vt:lpstr>
      <vt:lpstr>PowerPoint Presentation</vt:lpstr>
      <vt:lpstr>PowerPoint Presentation</vt:lpstr>
      <vt:lpstr>DNA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  Making changes to DNA is called _________________     _______________ 2. A ________________ enzyme is used to cut DNA into pieces. 3.  Gel  __________________________ is used to separate DNA fragments 4. The polymerase chain reaction (PCR) is used to make ______________ of DNA 5. Scientists can _________ DNA from any cell or body tissue. 6. When DNA from two different organisms is combined, it is called _______________ DNA 7.  A DNA _____________ can be read to determine paternity or solve crimes</vt:lpstr>
      <vt:lpstr>Transgenic Organisms</vt:lpstr>
      <vt:lpstr>PowerPoint Presentation</vt:lpstr>
      <vt:lpstr>PowerPoint Presentation</vt:lpstr>
      <vt:lpstr>PowerPoint Presentation</vt:lpstr>
      <vt:lpstr>Cloning</vt:lpstr>
      <vt:lpstr>PowerPoint Presentation</vt:lpstr>
      <vt:lpstr>PowerPoint Presentation</vt:lpstr>
      <vt:lpstr>PowerPoint Presentation</vt:lpstr>
      <vt:lpstr>PowerPoint Presentation</vt:lpstr>
      <vt:lpstr>Cloning a Human</vt:lpstr>
      <vt:lpstr>PowerPoint Presentation</vt:lpstr>
      <vt:lpstr>How Can Cloning Be Useful?</vt:lpstr>
      <vt:lpstr>Click and Clone</vt:lpstr>
      <vt:lpstr>1. An animal that contains the genes of another species, like the glow-in-the-dark mice, is called a __________ organism. 2.  A _______ is a genetically identical organism. 3.  In humans, a naturally occurring clone is a ________ 4. The first mammal that was cloned from a skin cell was a _______ </vt:lpstr>
      <vt:lpstr>5.  With regard to cloning...it is necessary to have which of the following?   Check all that apply...   ___Cell from the adult to be cloned ___Egg with nucleus intact ___Embryo ___Surrogate mother ___ Sperm ___ Stem cells ___ Egg with nucleus removed</vt:lpstr>
      <vt:lpstr>BIOETHICS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cp:lastModifiedBy>Slater, Pamela L</cp:lastModifiedBy>
  <cp:revision>7</cp:revision>
  <dcterms:modified xsi:type="dcterms:W3CDTF">2013-04-12T15:13:39Z</dcterms:modified>
</cp:coreProperties>
</file>